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5" r:id="rId16"/>
    <p:sldId id="292" r:id="rId17"/>
    <p:sldId id="294" r:id="rId18"/>
    <p:sldId id="296" r:id="rId19"/>
    <p:sldId id="297" r:id="rId20"/>
    <p:sldId id="298" r:id="rId21"/>
  </p:sldIdLst>
  <p:sldSz cx="9144000" cy="5143500" type="screen16x9"/>
  <p:notesSz cx="6858000" cy="971550"/>
  <p:defaultTextStyle>
    <a:defPPr>
      <a:defRPr lang="en-US"/>
    </a:defPPr>
    <a:lvl1pPr marL="0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 userDrawn="1">
          <p15:clr>
            <a:srgbClr val="A4A3A4"/>
          </p15:clr>
        </p15:guide>
        <p15:guide id="2" pos="4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332"/>
    <a:srgbClr val="822333"/>
    <a:srgbClr val="92D050"/>
    <a:srgbClr val="9BBB59"/>
    <a:srgbClr val="FF2E5D"/>
    <a:srgbClr val="FF2F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4280"/>
        <p:guide pos="42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ACDE-119E-E84C-8260-499AF8CDE618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122238"/>
            <a:ext cx="581025" cy="327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8313"/>
            <a:ext cx="5486400" cy="382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76AD-D40B-CE44-89E3-3EFF1BB2DA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80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567523"/>
            <a:ext cx="1646170" cy="256703"/>
          </a:xfrm>
          <a:custGeom>
            <a:avLst/>
            <a:gdLst/>
            <a:ahLst/>
            <a:cxnLst/>
            <a:rect l="l" t="t" r="r" b="b"/>
            <a:pathLst>
              <a:path w="829944" h="172719">
                <a:moveTo>
                  <a:pt x="0" y="172719"/>
                </a:moveTo>
                <a:lnTo>
                  <a:pt x="829416" y="172719"/>
                </a:lnTo>
                <a:lnTo>
                  <a:pt x="829416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491"/>
            <a:ext cx="9140221" cy="2567031"/>
          </a:xfrm>
          <a:custGeom>
            <a:avLst/>
            <a:gdLst/>
            <a:ahLst/>
            <a:cxnLst/>
            <a:rect l="l" t="t" r="r" b="b"/>
            <a:pathLst>
              <a:path w="4608195" h="1727200">
                <a:moveTo>
                  <a:pt x="0" y="1727200"/>
                </a:moveTo>
                <a:lnTo>
                  <a:pt x="4608004" y="1727200"/>
                </a:lnTo>
                <a:lnTo>
                  <a:pt x="4608004" y="0"/>
                </a:lnTo>
                <a:lnTo>
                  <a:pt x="0" y="0"/>
                </a:lnTo>
                <a:lnTo>
                  <a:pt x="0" y="1727200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2824225"/>
            <a:ext cx="9140221" cy="2312216"/>
          </a:xfrm>
          <a:custGeom>
            <a:avLst/>
            <a:gdLst/>
            <a:ahLst/>
            <a:cxnLst/>
            <a:rect l="l" t="t" r="r" b="b"/>
            <a:pathLst>
              <a:path w="4608195" h="1555750">
                <a:moveTo>
                  <a:pt x="0" y="1555750"/>
                </a:moveTo>
                <a:lnTo>
                  <a:pt x="4608004" y="1555750"/>
                </a:lnTo>
                <a:lnTo>
                  <a:pt x="4608004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645126" y="2567523"/>
            <a:ext cx="7495309" cy="256703"/>
          </a:xfrm>
          <a:custGeom>
            <a:avLst/>
            <a:gdLst/>
            <a:ahLst/>
            <a:cxnLst/>
            <a:rect l="l" t="t" r="r" b="b"/>
            <a:pathLst>
              <a:path w="3778885" h="172719">
                <a:moveTo>
                  <a:pt x="0" y="172719"/>
                </a:moveTo>
                <a:lnTo>
                  <a:pt x="3778587" y="172719"/>
                </a:lnTo>
                <a:lnTo>
                  <a:pt x="3778587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0" name="bk object 20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650" y="173384"/>
            <a:ext cx="764670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DA31-E345-B94D-AB98-24CF8E2D0164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6C00-66F1-FE49-B5A1-0A8CE6508AE5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3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2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8056F-0AD1-B84E-BAE0-781831A6B835}" type="datetime1">
              <a:rPr lang="it-IT" smtClean="0"/>
              <a:t>21/07/2019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63D6-78C5-B444-9DC8-BD8C8D50BC35}" type="datetime1">
              <a:rPr lang="it-IT" smtClean="0"/>
              <a:t>21/07/2019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677-54A5-E94A-9DA0-B419793F608A}" type="datetime1">
              <a:rPr lang="it-IT" smtClean="0"/>
              <a:t>21/07/2019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2"/>
            <a:ext cx="9140221" cy="4880191"/>
          </a:xfrm>
          <a:custGeom>
            <a:avLst/>
            <a:gdLst/>
            <a:ahLst/>
            <a:cxnLst/>
            <a:rect l="l" t="t" r="r" b="b"/>
            <a:pathLst>
              <a:path w="4608195" h="3283585">
                <a:moveTo>
                  <a:pt x="0" y="3283280"/>
                </a:moveTo>
                <a:lnTo>
                  <a:pt x="4608004" y="3283280"/>
                </a:lnTo>
                <a:lnTo>
                  <a:pt x="4608004" y="0"/>
                </a:lnTo>
                <a:lnTo>
                  <a:pt x="0" y="0"/>
                </a:lnTo>
                <a:lnTo>
                  <a:pt x="0" y="3283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4879738"/>
            <a:ext cx="9140221" cy="256703"/>
          </a:xfrm>
          <a:custGeom>
            <a:avLst/>
            <a:gdLst/>
            <a:ahLst/>
            <a:cxnLst/>
            <a:rect l="l" t="t" r="r" b="b"/>
            <a:pathLst>
              <a:path w="4608195" h="172720">
                <a:moveTo>
                  <a:pt x="0" y="172720"/>
                </a:moveTo>
                <a:lnTo>
                  <a:pt x="4608004" y="172720"/>
                </a:lnTo>
                <a:lnTo>
                  <a:pt x="4608004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096751" y="4827830"/>
            <a:ext cx="8043193" cy="0"/>
          </a:xfrm>
          <a:custGeom>
            <a:avLst/>
            <a:gdLst/>
            <a:ahLst/>
            <a:cxnLst/>
            <a:rect l="l" t="t" r="r" b="b"/>
            <a:pathLst>
              <a:path w="4055110">
                <a:moveTo>
                  <a:pt x="0" y="0"/>
                </a:moveTo>
                <a:lnTo>
                  <a:pt x="4055060" y="0"/>
                </a:lnTo>
              </a:path>
            </a:pathLst>
          </a:custGeom>
          <a:ln w="69850">
            <a:solidFill>
              <a:srgbClr val="812433"/>
            </a:solidFill>
          </a:ln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74" y="777413"/>
            <a:ext cx="806838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3474" y="4877755"/>
            <a:ext cx="9572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4783455"/>
            <a:ext cx="2103120" cy="490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3E68-9DCC-204F-88E6-9E1492047844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911" y="4877756"/>
            <a:ext cx="622193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emf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63531" y="6356882"/>
            <a:ext cx="7308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July </a:t>
            </a:r>
            <a:r>
              <a:rPr sz="1100" spc="-4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5ECF-EF87-4C49-BF5F-94F4354EBABC}"/>
              </a:ext>
            </a:extLst>
          </p:cNvPr>
          <p:cNvSpPr/>
          <p:nvPr/>
        </p:nvSpPr>
        <p:spPr>
          <a:xfrm>
            <a:off x="1438602" y="364081"/>
            <a:ext cx="5298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5140B-3F37-0549-9FFF-4EAF439E3474}"/>
              </a:ext>
            </a:extLst>
          </p:cNvPr>
          <p:cNvSpPr/>
          <p:nvPr/>
        </p:nvSpPr>
        <p:spPr>
          <a:xfrm>
            <a:off x="0" y="2830606"/>
            <a:ext cx="9144000" cy="2312894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05BC9-009A-AC4D-81AE-A2C44B2944AD}"/>
              </a:ext>
            </a:extLst>
          </p:cNvPr>
          <p:cNvSpPr/>
          <p:nvPr/>
        </p:nvSpPr>
        <p:spPr>
          <a:xfrm>
            <a:off x="1620370" y="2445234"/>
            <a:ext cx="7523630" cy="880783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logo +marchio">
            <a:extLst>
              <a:ext uri="{FF2B5EF4-FFF2-40B4-BE49-F238E27FC236}">
                <a16:creationId xmlns:a16="http://schemas.microsoft.com/office/drawing/2014/main" id="{24D1F89E-BE30-FC4D-8F55-4BA145D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-7673" r="26321" b="7673"/>
          <a:stretch/>
        </p:blipFill>
        <p:spPr bwMode="auto">
          <a:xfrm>
            <a:off x="1264024" y="2752930"/>
            <a:ext cx="4483633" cy="9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461079" y="3129168"/>
            <a:ext cx="2682921" cy="3936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Emanuele Alessi</a:t>
            </a:r>
          </a:p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Gianmarco Forcella</a:t>
            </a:r>
            <a:endParaRPr sz="1200" dirty="0">
              <a:latin typeface="Open Sans" panose="020B0606030504020204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trained the TCDCN (for 4 epochs) with: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5253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size=32 (32 images per step)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optimizer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rate=0.001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Augmentation (width and height shift)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BEE4A2-5608-4C44-BAC4-E72391BD8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119" y="3296096"/>
            <a:ext cx="3629690" cy="14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815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can be looked at as a combination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RMSprop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Stochastic Gradient Descent with momentum.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5" y="404221"/>
            <a:ext cx="434985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+1)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it-IT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b="-69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98305" b="-5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101739" b="-19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200000" b="-97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307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396193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for landmarks localization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Softmax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cross entropy for the other 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/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𝑝𝑟𝑒𝑑</m:t>
                                          </m:r>
                                        </m:sub>
                                      </m:sSub>
                                      <m:r>
                                        <a:rPr lang="it-IT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1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/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it-IT" sz="1200">
                          <a:latin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den>
                      </m:f>
                      <m:r>
                        <a:rPr lang="it-IT" sz="120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/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𝑡𝑎𝑠𝑘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  <a:blipFill>
                <a:blip r:embed="rId7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4772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C2D472A-40B9-4560-A13F-2411E6E2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052"/>
            <a:ext cx="2993395" cy="29933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6793A21-B950-40A6-87EC-1A41ECBE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75051"/>
            <a:ext cx="2993395" cy="299339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98A81B7-6C73-47F7-B2BC-05D1BB37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98" y="106895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455252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24C5F49-768E-4189-992E-F5161B0A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072004"/>
            <a:ext cx="2999492" cy="29994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226021-EAE2-45CB-9BE4-0461D831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73" y="107200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1825663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54135A-3716-4E1F-BE84-59CC52187F61}"/>
              </a:ext>
            </a:extLst>
          </p:cNvPr>
          <p:cNvSpPr txBox="1"/>
          <p:nvPr/>
        </p:nvSpPr>
        <p:spPr>
          <a:xfrm>
            <a:off x="5343404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42356150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Landmarks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C108F6-0146-4AB9-B8C3-FC4415D6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5" y="1072004"/>
            <a:ext cx="2999492" cy="29994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249E6EC-3111-47EA-BE26-6E6A5971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04" y="1551876"/>
            <a:ext cx="2999492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93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E21568-0A8C-4D5C-B420-FB534662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954"/>
            <a:ext cx="2993395" cy="299339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9763CB-0EE3-48CB-8562-F60B02EE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81063"/>
            <a:ext cx="2993395" cy="2993395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Landmarks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ADD1A1-AC8E-4F46-B7D6-2C43E866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749" y="1082822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</p:spTree>
    <p:extLst>
      <p:ext uri="{BB962C8B-B14F-4D97-AF65-F5344CB8AC3E}">
        <p14:creationId xmlns:p14="http://schemas.microsoft.com/office/powerpoint/2010/main" val="228402306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B110EE-32DA-4932-BF83-07E6AC45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26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9BF873-168B-4F03-9C58-ED5908CA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6" y="1082783"/>
            <a:ext cx="2999492" cy="2999492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25EF36-0521-4BC9-B0D2-0E7317DD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692" y="1090256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77049529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F57603D-1960-4F90-A469-B207C55D95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564005"/>
            <a:ext cx="1644650" cy="2015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950F73-204C-4DA3-A0B3-028845DB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69" y="1574967"/>
            <a:ext cx="1627773" cy="19935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D9FB8E-844B-4917-BCFB-DAE6DA1D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45" y="1568870"/>
            <a:ext cx="1639966" cy="20057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E5FFD3-9DA8-4DA3-B749-BFDD3B2D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214" y="1562774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867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FF8DBA4-6BBA-4F7D-98F4-76AC4B37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574967"/>
            <a:ext cx="1639966" cy="200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D009752-EE6C-4704-8705-BB75EC58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76" y="1574967"/>
            <a:ext cx="1639966" cy="20057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3DF8C8-5A40-452F-BBBF-C4C5F354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54" y="1574967"/>
            <a:ext cx="1639966" cy="2005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97DAD4-3A16-4ADC-8B5A-E8DDFAAB6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2" y="1574967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90308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  <a:tabLst>
                <a:tab pos="4067175" algn="l"/>
              </a:tabLst>
            </a:pPr>
            <a:r>
              <a:rPr lang="en-US" sz="2400" b="1" dirty="0">
                <a:solidFill>
                  <a:srgbClr val="812332"/>
                </a:solidFill>
                <a:latin typeface="Open Sans" panose="020B0606030504020204"/>
              </a:rPr>
              <a:t>Multi Task Learning</a:t>
            </a:r>
            <a:endParaRPr lang="it-IT" sz="2400" b="1" dirty="0">
              <a:solidFill>
                <a:srgbClr val="812332"/>
              </a:solidFill>
              <a:uFill>
                <a:solidFill>
                  <a:srgbClr val="B37B84"/>
                </a:solidFill>
              </a:uFill>
              <a:latin typeface="Open Sans" panose="020B0606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6" y="1192556"/>
            <a:ext cx="8046720" cy="3408818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Computer Vision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tasks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it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often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asked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 that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capable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learning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predicting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things at once. While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sometimes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resolves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than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one Network for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single task,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became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inefficient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short time.</a:t>
            </a: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the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early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2000s,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though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researchers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finally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“way out”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this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problem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.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If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humans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can be multitasking, so can computers and, so, can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Today’s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presentation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will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focus on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implementation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a TCDCN</a:t>
            </a:r>
            <a:endParaRPr lang="it-IT" sz="1800" dirty="0"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latin typeface="Open Sans" panose="020B0606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0402" y="496254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B04771-65A2-714C-B4E5-8300BE11DA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379409" y="4123323"/>
            <a:ext cx="482600" cy="646331"/>
          </a:xfrm>
        </p:spPr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D05DD-582C-1F46-9F8F-26238FFF93A1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6B0FA-F73B-294F-8297-B63B912DA24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50B582-8005-1347-A191-20DC09185297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3EE47-9DB2-E742-AB1C-D7022CD270C4}"/>
              </a:ext>
            </a:extLst>
          </p:cNvPr>
          <p:cNvSpPr/>
          <p:nvPr/>
        </p:nvSpPr>
        <p:spPr>
          <a:xfrm>
            <a:off x="1097280" y="4769653"/>
            <a:ext cx="4948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0636E0-AE75-4B6B-937C-569E5CE1749D}"/>
              </a:ext>
            </a:extLst>
          </p:cNvPr>
          <p:cNvSpPr txBox="1"/>
          <p:nvPr/>
        </p:nvSpPr>
        <p:spPr>
          <a:xfrm>
            <a:off x="1764926" y="2217807"/>
            <a:ext cx="5614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Open Sans" panose="020B0606030504020204"/>
              </a:rPr>
              <a:t>Thanks for the </a:t>
            </a:r>
            <a:r>
              <a:rPr lang="it-IT" sz="4000" dirty="0" err="1">
                <a:latin typeface="Open Sans" panose="020B0606030504020204"/>
              </a:rPr>
              <a:t>attention</a:t>
            </a:r>
            <a:endParaRPr lang="it-IT" sz="40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46186073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based our approach on the paper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Xxx and XXX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they tried to resolve this kind of problem implementing this system architecture.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2008566"/>
            <a:ext cx="5440680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the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six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’ve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Task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 replicate their method, adding a more recent Neural Network approach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(due to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papers’s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33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propose a model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731567"/>
            <a:ext cx="544068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proposal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4249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allows to apply penalties on layer parameters during optimization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penalties are incorporated in the loss function that the network optimizes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(L2)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9ADDB6-BA4F-4B77-8809-7497C31F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33" y="2749868"/>
            <a:ext cx="3889585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2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normalizes the activation of the previous layer at each batch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acts as a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regularizer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some cases eliminating the need for Dropout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9BBE37-7527-4542-B59A-081BCBE2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4" y="2706404"/>
            <a:ext cx="2030144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3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used MAFL (Multi Attribute Facial Landmarks), which is a subset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annotated with 5 facial landmarks and 40 different facial attributes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19000 images for training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images for testing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MAFL dataset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2B67F9-8E10-4B25-A527-B45D86F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386" y="3449273"/>
            <a:ext cx="5440680" cy="12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52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0F128F5-F5B7-4B15-AA23-2ECADB703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8" y="2426448"/>
            <a:ext cx="2774843" cy="2312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source machine learning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used nowadays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guarantees a very efficient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41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TCDCN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4D2436-38BD-4889-9997-61BF6014B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" y="1244884"/>
            <a:ext cx="8967355" cy="26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895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</TotalTime>
  <Words>934</Words>
  <Application>Microsoft Office PowerPoint</Application>
  <PresentationFormat>Presentazione su schermo (16:9)</PresentationFormat>
  <Paragraphs>145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Open Sans</vt:lpstr>
      <vt:lpstr>Office Theme</vt:lpstr>
      <vt:lpstr>Presentazione standard di PowerPoint</vt:lpstr>
      <vt:lpstr>Multi Task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Enhance Emergency Situation Awareness</dc:title>
  <dc:creator>R.Orlando, S. Severino, F. Grimaldi</dc:creator>
  <cp:lastModifiedBy>Davide Alessi</cp:lastModifiedBy>
  <cp:revision>23</cp:revision>
  <cp:lastPrinted>2019-07-10T15:59:45Z</cp:lastPrinted>
  <dcterms:created xsi:type="dcterms:W3CDTF">2019-07-08T09:45:51Z</dcterms:created>
  <dcterms:modified xsi:type="dcterms:W3CDTF">2019-07-21T16:56:52Z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2019-07-08T00:00:00Z</vt:filetime>
  </property>
</Properties>
</file>